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51.jpg" ContentType="image/gif"/>
  <Override PartName="/ppt/media/image61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5" r:id="rId3"/>
    <p:sldMasterId id="2147483677" r:id="rId4"/>
  </p:sldMasterIdLst>
  <p:notesMasterIdLst>
    <p:notesMasterId r:id="rId61"/>
  </p:notesMasterIdLst>
  <p:handoutMasterIdLst>
    <p:handoutMasterId r:id="rId62"/>
  </p:handoutMasterIdLst>
  <p:sldIdLst>
    <p:sldId id="256" r:id="rId5"/>
    <p:sldId id="314" r:id="rId6"/>
    <p:sldId id="316" r:id="rId7"/>
    <p:sldId id="317" r:id="rId8"/>
    <p:sldId id="318" r:id="rId9"/>
    <p:sldId id="319" r:id="rId10"/>
    <p:sldId id="320" r:id="rId11"/>
    <p:sldId id="321" r:id="rId12"/>
    <p:sldId id="342" r:id="rId13"/>
    <p:sldId id="341" r:id="rId14"/>
    <p:sldId id="336" r:id="rId15"/>
    <p:sldId id="335" r:id="rId16"/>
    <p:sldId id="337" r:id="rId17"/>
    <p:sldId id="338" r:id="rId18"/>
    <p:sldId id="349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44" r:id="rId32"/>
    <p:sldId id="365" r:id="rId33"/>
    <p:sldId id="366" r:id="rId34"/>
    <p:sldId id="370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68" r:id="rId44"/>
    <p:sldId id="373" r:id="rId45"/>
    <p:sldId id="369" r:id="rId46"/>
    <p:sldId id="367" r:id="rId47"/>
    <p:sldId id="371" r:id="rId48"/>
    <p:sldId id="372" r:id="rId49"/>
    <p:sldId id="384" r:id="rId50"/>
    <p:sldId id="385" r:id="rId51"/>
    <p:sldId id="386" r:id="rId52"/>
    <p:sldId id="387" r:id="rId53"/>
    <p:sldId id="388" r:id="rId54"/>
    <p:sldId id="389" r:id="rId55"/>
    <p:sldId id="390" r:id="rId56"/>
    <p:sldId id="382" r:id="rId57"/>
    <p:sldId id="383" r:id="rId58"/>
    <p:sldId id="345" r:id="rId59"/>
    <p:sldId id="34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175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0EA5F0D-C1DC-412F-A146-DDB3A74B588F}" type="datetimeFigureOut">
              <a:rPr lang="en-US" altLang="zh-TW"/>
              <a:t>10/17/2016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BAE14B8-3CC9-472D-9BC5-A84D80684DE2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A8CDE508-72C8-4AB5-AA9C-1584D31690E0}" type="datetimeFigureOut">
              <a:t>2016/10/17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FB667E1-E601-4AAF-B95C-B25720D70A60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grpSp>
        <p:nvGrpSpPr>
          <p:cNvPr id="4" name="群組中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群組中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群組中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群組中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群組中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群組中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2016/10/17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2016/10/17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2016/10/17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9717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313525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2016/10/17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60329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892359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23795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223540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530357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8080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2016/10/17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199021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4521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167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E7281-CEBD-4A41-84A2-BD06DF75F0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3168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F021-E641-4F70-AD96-947DB9487D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9882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B4261-C0C2-41DB-AB45-2A3C451140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3918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39B45-9AA6-4713-AB05-4DBDEF5F8C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072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314DE-6275-4415-A613-98C4F6404C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3652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B9462-84D8-4F47-B0D8-372BA221FE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2863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267D4-5D11-410D-87C5-C213DBC77C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562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2016/10/17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667" y="6459539"/>
            <a:ext cx="261831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C4D01B4-0BAA-42F2-898F-4CA48ED819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4482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1" y="4914900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6889-853F-425A-A71A-1291DAB602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7974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3438B-9596-4DF3-B82E-D94C57D6AA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6680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C3510-99B3-4C84-8468-0A392D90A2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122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2016/10/17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2016/10/17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894" name="手繪多邊形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5" name="手繪多邊形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6" name="手繪多邊形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897" name="群組中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898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9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0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1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7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8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9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0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1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2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3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4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5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6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7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8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9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0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1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2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3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4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5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6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7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8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9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0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1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2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3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4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5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6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7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8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9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0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1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2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3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4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5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6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7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8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9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0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1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2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3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4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5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6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7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8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9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0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1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2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3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4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5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6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7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8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9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0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1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2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3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4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5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6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7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8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9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0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81" name="群組中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82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3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4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5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6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7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8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9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0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1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2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3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4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5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6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7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8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9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0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1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2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3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4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5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6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7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8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9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0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1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2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3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4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5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6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7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8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9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0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1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2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3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4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5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6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7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8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9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4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5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3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4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2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7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8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5" name="群組中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066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1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2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3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4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5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6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7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8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9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0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1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2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3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4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5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6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7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8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9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0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1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2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3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4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5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6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7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8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9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0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1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2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3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4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5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6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7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8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9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0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1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2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3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4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5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6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7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8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9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0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1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2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3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4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5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6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7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8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9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0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1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2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3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4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5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6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7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8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9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0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1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2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3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4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5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6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7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48" name="群組中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1149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0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1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2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3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4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5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6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7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8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9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0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1" name="手繪多邊形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2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3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4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5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6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7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8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9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0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1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2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3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4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5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6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77" name="群組中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1178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9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0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1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2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3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4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5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6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7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8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9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0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1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2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3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4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5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6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7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98" name="手繪多邊形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199" name="群組中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1200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1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2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3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4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5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6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7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8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9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0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1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2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3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4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5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6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7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8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9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0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1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2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3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4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5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6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7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8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9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0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1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2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3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4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5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236" name="群組中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1237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263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4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5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6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7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8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9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0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1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2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3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4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5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6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7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8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9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0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1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2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3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4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5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6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7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8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9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0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1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2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3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4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5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6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7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8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9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0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1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2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3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4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5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6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7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8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9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8" name="群組中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254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5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6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7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8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9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0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1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2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9" name="群組中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247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8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9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0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1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2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3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40" name="群組中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241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2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3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4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5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6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1310" name="群組中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1311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2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3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4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5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6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7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8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19" name="群組中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13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28" name="群組中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1329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0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1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2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3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4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5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6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3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/>
          <a:p>
            <a:fld id="{9E583DDF-CA54-461A-A486-592D2374C532}" type="datetimeFigureOut">
              <a:rPr lang="en-US"/>
              <a:t>10/17/2016</a:t>
            </a:fld>
            <a:endParaRPr/>
          </a:p>
        </p:txBody>
      </p:sp>
      <p:sp>
        <p:nvSpPr>
          <p:cNvPr id="133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/>
          <a:p>
            <a:endParaRPr/>
          </a:p>
        </p:txBody>
      </p:sp>
      <p:sp>
        <p:nvSpPr>
          <p:cNvPr id="133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2016/10/17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2016/10/17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2016/10/17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134" name="手繪多邊形 50"/>
          <p:cNvSpPr>
            <a:spLocks/>
          </p:cNvSpPr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手繪多邊形 51"/>
          <p:cNvSpPr>
            <a:spLocks/>
          </p:cNvSpPr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手繪多邊形 51"/>
          <p:cNvSpPr>
            <a:spLocks/>
          </p:cNvSpPr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7" name="群組中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6" name="群組中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147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3" name="群組中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154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1" name="群組中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162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5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6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8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9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0" name="群組中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171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3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4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6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7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8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9" name="群組中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18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8" name="群組中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189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5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6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smtClean="0"/>
              <a:pPr/>
              <a:t>10/17/2016</a:t>
            </a:fld>
            <a:endParaRPr lang="en-US" dirty="0"/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10/17/2016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5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433" y="287339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433" y="1846264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433" y="6459539"/>
            <a:ext cx="247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7234" y="6459539"/>
            <a:ext cx="4821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9C313C-877B-465C-BE3B-1A3349D65A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jpg"/><Relationship Id="rId3" Type="http://schemas.openxmlformats.org/officeDocument/2006/relationships/image" Target="../media/image67.jpeg"/><Relationship Id="rId7" Type="http://schemas.openxmlformats.org/officeDocument/2006/relationships/image" Target="../media/image71.jpg"/><Relationship Id="rId12" Type="http://schemas.openxmlformats.org/officeDocument/2006/relationships/image" Target="../media/image76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Relationship Id="rId14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10214" y="106532"/>
            <a:ext cx="11363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Comic Sans MS" panose="030F0702030302020204" pitchFamily="66" charset="0"/>
              </a:rPr>
              <a:t>Unit 2: What can you do?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76" y="2861188"/>
            <a:ext cx="7671824" cy="4122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橢圓形圖說文字 4"/>
          <p:cNvSpPr/>
          <p:nvPr/>
        </p:nvSpPr>
        <p:spPr>
          <a:xfrm>
            <a:off x="8194805" y="1592826"/>
            <a:ext cx="3878826" cy="1600790"/>
          </a:xfrm>
          <a:prstGeom prst="wedgeEllipseCallout">
            <a:avLst>
              <a:gd name="adj1" fmla="val -25016"/>
              <a:gd name="adj2" fmla="val 744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can use vine whip!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do?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6" y="1312504"/>
            <a:ext cx="6768853" cy="5415082"/>
          </a:xfrm>
        </p:spPr>
      </p:pic>
      <p:sp>
        <p:nvSpPr>
          <p:cNvPr id="5" name="文字方塊 4"/>
          <p:cNvSpPr txBox="1"/>
          <p:nvPr/>
        </p:nvSpPr>
        <p:spPr>
          <a:xfrm>
            <a:off x="4476495" y="1485578"/>
            <a:ext cx="814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can draw.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9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she do?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70" y="1312334"/>
            <a:ext cx="7859697" cy="4495747"/>
          </a:xfrm>
        </p:spPr>
      </p:pic>
      <p:sp>
        <p:nvSpPr>
          <p:cNvPr id="7" name="文字方塊 6"/>
          <p:cNvSpPr txBox="1"/>
          <p:nvPr/>
        </p:nvSpPr>
        <p:spPr>
          <a:xfrm>
            <a:off x="3338005" y="5471845"/>
            <a:ext cx="814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She can read.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What can he do?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3" y="1640807"/>
            <a:ext cx="6465904" cy="48494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文字方塊 4"/>
          <p:cNvSpPr txBox="1"/>
          <p:nvPr/>
        </p:nvSpPr>
        <p:spPr>
          <a:xfrm>
            <a:off x="4633142" y="3594597"/>
            <a:ext cx="814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 can cook.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it do?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917" y="1312334"/>
            <a:ext cx="7617673" cy="5545666"/>
          </a:xfrm>
        </p:spPr>
      </p:pic>
      <p:sp>
        <p:nvSpPr>
          <p:cNvPr id="5" name="文字方塊 4"/>
          <p:cNvSpPr txBox="1"/>
          <p:nvPr/>
        </p:nvSpPr>
        <p:spPr>
          <a:xfrm>
            <a:off x="4651901" y="4977621"/>
            <a:ext cx="814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 can walk.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8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they do?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13" y="1312334"/>
            <a:ext cx="7349970" cy="5512478"/>
          </a:xfrm>
        </p:spPr>
      </p:pic>
      <p:sp>
        <p:nvSpPr>
          <p:cNvPr id="5" name="文字方塊 4"/>
          <p:cNvSpPr txBox="1"/>
          <p:nvPr/>
        </p:nvSpPr>
        <p:spPr>
          <a:xfrm>
            <a:off x="3315896" y="5184130"/>
            <a:ext cx="9494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They can run.</a:t>
            </a:r>
            <a:endParaRPr lang="zh-TW" altLang="en-US" sz="9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From Head to Toe</a:t>
            </a:r>
            <a:r>
              <a:rPr lang="en-US" altLang="zh-TW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D Note Pad"/>
              </a:rPr>
              <a:t/>
            </a:r>
            <a:br>
              <a:rPr lang="en-US" altLang="zh-TW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D Note Pad"/>
              </a:rPr>
            </a:br>
            <a:r>
              <a:rPr lang="zh-TW" altLang="en-US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D Note Pad"/>
              </a:rPr>
              <a:t>                                                         </a:t>
            </a:r>
            <a:r>
              <a:rPr lang="en-US" altLang="zh-TW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By </a:t>
            </a:r>
            <a:r>
              <a:rPr lang="en-US" altLang="zh-TW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Eric Carle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46250"/>
            <a:ext cx="6781800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842426"/>
      </p:ext>
    </p:extLst>
  </p:cSld>
  <p:clrMapOvr>
    <a:masterClrMapping/>
  </p:clrMapOvr>
  <p:transition advTm="1884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882775" y="179388"/>
            <a:ext cx="40386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penguin. 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turn my head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331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8286" r="17619" b="3999"/>
          <a:stretch>
            <a:fillRect/>
          </a:stretch>
        </p:blipFill>
        <p:spPr bwMode="auto">
          <a:xfrm>
            <a:off x="1828800" y="1852614"/>
            <a:ext cx="41465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3403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27634"/>
      </p:ext>
    </p:extLst>
  </p:cSld>
  <p:clrMapOvr>
    <a:masterClrMapping/>
  </p:clrMapOvr>
  <p:transition advTm="1004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giraffe.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bend my neck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6781800" y="860426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434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8000" b="11333"/>
          <a:stretch>
            <a:fillRect/>
          </a:stretch>
        </p:blipFill>
        <p:spPr bwMode="auto">
          <a:xfrm>
            <a:off x="1524001" y="1900239"/>
            <a:ext cx="571976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r="9166"/>
          <a:stretch>
            <a:fillRect/>
          </a:stretch>
        </p:blipFill>
        <p:spPr bwMode="auto">
          <a:xfrm>
            <a:off x="7467600" y="2362201"/>
            <a:ext cx="32004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35119"/>
      </p:ext>
    </p:extLst>
  </p:cSld>
  <p:clrMapOvr>
    <a:masterClrMapping/>
  </p:clrMapOvr>
  <p:transition advTm="1070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buffalo. 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raise my shoulders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6637338" y="6858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536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5000"/>
          <a:stretch>
            <a:fillRect/>
          </a:stretch>
        </p:blipFill>
        <p:spPr bwMode="auto">
          <a:xfrm>
            <a:off x="1676401" y="2514600"/>
            <a:ext cx="511651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28889"/>
          <a:stretch>
            <a:fillRect/>
          </a:stretch>
        </p:blipFill>
        <p:spPr bwMode="auto">
          <a:xfrm>
            <a:off x="7086600" y="1336676"/>
            <a:ext cx="32004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957903"/>
      </p:ext>
    </p:extLst>
  </p:cSld>
  <p:clrMapOvr>
    <a:masterClrMapping/>
  </p:clrMapOvr>
  <p:transition advTm="1123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monkey.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wave my arms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6388" name="Picture 5" descr="H:\monkey per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27305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1" y="1981200"/>
            <a:ext cx="3465513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011909"/>
      </p:ext>
    </p:extLst>
  </p:cSld>
  <p:clrMapOvr>
    <a:masterClrMapping/>
  </p:clrMapOvr>
  <p:transition advTm="1064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757777" y="220047"/>
            <a:ext cx="105200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Comic Sans MS" panose="030F0702030302020204" pitchFamily="66" charset="0"/>
              </a:rPr>
              <a:t>Let’s be </a:t>
            </a:r>
            <a:r>
              <a:rPr lang="en-US" altLang="zh-TW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Lickitung</a:t>
            </a:r>
            <a:r>
              <a:rPr lang="en-US" altLang="zh-TW" sz="6600" b="1" dirty="0">
                <a:latin typeface="Comic Sans MS" panose="030F0702030302020204" pitchFamily="66" charset="0"/>
              </a:rPr>
              <a:t> to read aloud!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12" y="2687527"/>
            <a:ext cx="6950788" cy="4170473"/>
          </a:xfrm>
          <a:prstGeom prst="rect">
            <a:avLst/>
          </a:prstGeom>
        </p:spPr>
      </p:pic>
      <p:sp>
        <p:nvSpPr>
          <p:cNvPr id="2" name="雲朵形圖說文字 1"/>
          <p:cNvSpPr/>
          <p:nvPr/>
        </p:nvSpPr>
        <p:spPr>
          <a:xfrm>
            <a:off x="1165123" y="2477729"/>
            <a:ext cx="4574719" cy="2476441"/>
          </a:xfrm>
          <a:prstGeom prst="cloudCallout">
            <a:avLst>
              <a:gd name="adj1" fmla="val 84427"/>
              <a:gd name="adj2" fmla="val 37001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can …?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seal.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clap my hands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543675" y="735014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741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r="13333"/>
          <a:stretch>
            <a:fillRect/>
          </a:stretch>
        </p:blipFill>
        <p:spPr bwMode="auto">
          <a:xfrm>
            <a:off x="1524000" y="2057400"/>
            <a:ext cx="57531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42576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210721"/>
      </p:ext>
    </p:extLst>
  </p:cSld>
  <p:clrMapOvr>
    <a:masterClrMapping/>
  </p:clrMapOvr>
  <p:transition advTm="996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495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gorilla.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thump my chest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477000" y="860426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843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42878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92275"/>
            <a:ext cx="3429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865588"/>
      </p:ext>
    </p:extLst>
  </p:cSld>
  <p:clrMapOvr>
    <a:masterClrMapping/>
  </p:clrMapOvr>
  <p:transition advTm="1032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526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cat.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arch my back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1946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4446" r="7791" b="3333"/>
          <a:stretch>
            <a:fillRect/>
          </a:stretch>
        </p:blipFill>
        <p:spPr bwMode="auto">
          <a:xfrm>
            <a:off x="1630363" y="2057400"/>
            <a:ext cx="468471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r="14355"/>
          <a:stretch>
            <a:fillRect/>
          </a:stretch>
        </p:blipFill>
        <p:spPr bwMode="auto">
          <a:xfrm>
            <a:off x="6291263" y="2590800"/>
            <a:ext cx="4292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331374"/>
      </p:ext>
    </p:extLst>
  </p:cSld>
  <p:clrMapOvr>
    <a:masterClrMapping/>
  </p:clrMapOvr>
  <p:transition advTm="1075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267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crocodile.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wriggle my hips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2048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362201"/>
            <a:ext cx="54483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1752600"/>
            <a:ext cx="3171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629725"/>
      </p:ext>
    </p:extLst>
  </p:cSld>
  <p:clrMapOvr>
    <a:masterClrMapping/>
  </p:clrMapOvr>
  <p:transition advTm="1166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camel.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bend my knees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2150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r="13846"/>
          <a:stretch>
            <a:fillRect/>
          </a:stretch>
        </p:blipFill>
        <p:spPr bwMode="auto">
          <a:xfrm>
            <a:off x="1546226" y="2133600"/>
            <a:ext cx="5375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498" r="3972"/>
          <a:stretch>
            <a:fillRect/>
          </a:stretch>
        </p:blipFill>
        <p:spPr bwMode="auto">
          <a:xfrm>
            <a:off x="7086600" y="1828801"/>
            <a:ext cx="32766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4003"/>
      </p:ext>
    </p:extLst>
  </p:cSld>
  <p:clrMapOvr>
    <a:masterClrMapping/>
  </p:clrMapOvr>
  <p:transition advTm="1052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 donkey.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kick my legs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2253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r="11600"/>
          <a:stretch>
            <a:fillRect/>
          </a:stretch>
        </p:blipFill>
        <p:spPr bwMode="auto">
          <a:xfrm>
            <a:off x="1595439" y="2209800"/>
            <a:ext cx="4505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10834"/>
          <a:stretch>
            <a:fillRect/>
          </a:stretch>
        </p:blipFill>
        <p:spPr bwMode="auto">
          <a:xfrm>
            <a:off x="6100763" y="2209801"/>
            <a:ext cx="46482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674871"/>
      </p:ext>
    </p:extLst>
  </p:cSld>
  <p:clrMapOvr>
    <a:masterClrMapping/>
  </p:clrMapOvr>
  <p:transition advTm="1113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an elephant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stomp my foot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324600" y="838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</p:txBody>
      </p:sp>
      <p:pic>
        <p:nvPicPr>
          <p:cNvPr id="2355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r="12498"/>
          <a:stretch>
            <a:fillRect/>
          </a:stretch>
        </p:blipFill>
        <p:spPr bwMode="auto">
          <a:xfrm>
            <a:off x="2133600" y="1976438"/>
            <a:ext cx="402748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2222"/>
          <a:stretch>
            <a:fillRect/>
          </a:stretch>
        </p:blipFill>
        <p:spPr bwMode="auto">
          <a:xfrm>
            <a:off x="6705601" y="1676400"/>
            <a:ext cx="36877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246436"/>
      </p:ext>
    </p:extLst>
  </p:cSld>
  <p:clrMapOvr>
    <a:masterClrMapping/>
  </p:clrMapOvr>
  <p:transition advTm="1409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I am I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And I can </a:t>
            </a:r>
            <a:r>
              <a:rPr lang="en-US" altLang="zh-TW" b="1" kern="0">
                <a:solidFill>
                  <a:srgbClr val="FF0000"/>
                </a:solidFill>
                <a:latin typeface="Comic Sans MS" panose="030F0702030302020204" pitchFamily="66" charset="0"/>
              </a:rPr>
              <a:t>wiggle my toes</a:t>
            </a:r>
            <a:r>
              <a:rPr lang="en-US" altLang="zh-TW" b="1" kern="0"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zh-TW" b="1" kern="0">
                <a:latin typeface="Comic Sans MS" panose="030F0702030302020204" pitchFamily="66" charset="0"/>
              </a:rPr>
              <a:t>Can you do it?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399213" y="228600"/>
            <a:ext cx="40386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  <a:p>
            <a:pPr algn="ctr">
              <a:spcBef>
                <a:spcPct val="50000"/>
              </a:spcBef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I can do it!</a:t>
            </a:r>
          </a:p>
          <a:p>
            <a:pPr algn="ctr">
              <a:spcBef>
                <a:spcPct val="50000"/>
              </a:spcBef>
            </a:pPr>
            <a:endParaRPr lang="en-US" altLang="zh-TW" kern="0">
              <a:solidFill>
                <a:srgbClr val="0000FF"/>
              </a:solidFill>
              <a:latin typeface="LD Note Pad"/>
            </a:endParaRPr>
          </a:p>
        </p:txBody>
      </p:sp>
      <p:pic>
        <p:nvPicPr>
          <p:cNvPr id="2458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981200"/>
            <a:ext cx="32591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0000" r="30000"/>
          <a:stretch>
            <a:fillRect/>
          </a:stretch>
        </p:blipFill>
        <p:spPr bwMode="auto">
          <a:xfrm>
            <a:off x="6218239" y="1981200"/>
            <a:ext cx="44021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669169"/>
      </p:ext>
    </p:extLst>
  </p:cSld>
  <p:clrMapOvr>
    <a:masterClrMapping/>
  </p:clrMapOvr>
  <p:transition advTm="1576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61">
            <a:off x="7131897" y="91950"/>
            <a:ext cx="5056865" cy="6597761"/>
          </a:xfrm>
          <a:prstGeom prst="rect">
            <a:avLst/>
          </a:prstGeom>
        </p:spPr>
      </p:pic>
      <p:sp>
        <p:nvSpPr>
          <p:cNvPr id="3" name="雲朵形圖說文字 2"/>
          <p:cNvSpPr/>
          <p:nvPr/>
        </p:nvSpPr>
        <p:spPr>
          <a:xfrm>
            <a:off x="203799" y="1474839"/>
            <a:ext cx="6767052" cy="3038168"/>
          </a:xfrm>
          <a:prstGeom prst="cloudCallout">
            <a:avLst>
              <a:gd name="adj1" fmla="val 65626"/>
              <a:gd name="adj2" fmla="val -1662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latin typeface="Comic Sans MS" panose="030F0702030302020204" pitchFamily="66" charset="0"/>
              </a:rPr>
              <a:t>Let’s see your masterpiece!</a:t>
            </a:r>
          </a:p>
          <a:p>
            <a:pPr algn="ctr"/>
            <a:r>
              <a:rPr lang="en-US" altLang="zh-TW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From Head To Toe- By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304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74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6621"/>
            <a:ext cx="6455664" cy="3989600"/>
          </a:xfrm>
          <a:prstGeom prst="rect">
            <a:avLst/>
          </a:prstGeom>
        </p:spPr>
      </p:pic>
      <p:sp>
        <p:nvSpPr>
          <p:cNvPr id="3" name="想法泡泡: 雲朵 2"/>
          <p:cNvSpPr/>
          <p:nvPr/>
        </p:nvSpPr>
        <p:spPr>
          <a:xfrm>
            <a:off x="1252728" y="64008"/>
            <a:ext cx="10835640" cy="3438144"/>
          </a:xfrm>
          <a:prstGeom prst="cloudCallout">
            <a:avLst>
              <a:gd name="adj1" fmla="val -34398"/>
              <a:gd name="adj2" fmla="val 9385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Good job!</a:t>
            </a:r>
          </a:p>
          <a:p>
            <a:pPr algn="ctr"/>
            <a:r>
              <a:rPr lang="en-US" altLang="zh-TW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Let’s turn to page 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22</a:t>
            </a:r>
            <a:r>
              <a:rPr lang="en-US" altLang="zh-TW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and listen to the story.</a:t>
            </a:r>
          </a:p>
        </p:txBody>
      </p:sp>
    </p:spTree>
    <p:extLst>
      <p:ext uri="{BB962C8B-B14F-4D97-AF65-F5344CB8AC3E}">
        <p14:creationId xmlns:p14="http://schemas.microsoft.com/office/powerpoint/2010/main" val="15062048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5" b="22005"/>
          <a:stretch>
            <a:fillRect/>
          </a:stretch>
        </p:blipFill>
        <p:spPr>
          <a:xfrm>
            <a:off x="149739" y="284075"/>
            <a:ext cx="12191985" cy="4915076"/>
          </a:xfrm>
        </p:spPr>
      </p:pic>
      <p:sp>
        <p:nvSpPr>
          <p:cNvPr id="7" name="文字方塊 6"/>
          <p:cNvSpPr txBox="1"/>
          <p:nvPr/>
        </p:nvSpPr>
        <p:spPr>
          <a:xfrm>
            <a:off x="3685381" y="4845050"/>
            <a:ext cx="7634288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c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oo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k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c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0179" y="527672"/>
            <a:ext cx="1918904" cy="19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97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11486" y="343047"/>
            <a:ext cx="115854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What can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Danny</a:t>
            </a:r>
            <a:r>
              <a:rPr lang="en-US" altLang="zh-TW" sz="5400" dirty="0">
                <a:latin typeface="Comic Sans MS" panose="030F0702030302020204" pitchFamily="66" charset="0"/>
              </a:rPr>
              <a:t> do?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What can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Irene</a:t>
            </a:r>
            <a:r>
              <a:rPr lang="en-US" altLang="zh-TW" sz="5400" dirty="0">
                <a:latin typeface="Comic Sans MS" panose="030F0702030302020204" pitchFamily="66" charset="0"/>
              </a:rPr>
              <a:t> do?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What can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Dino</a:t>
            </a:r>
            <a:r>
              <a:rPr lang="en-US" altLang="zh-TW" sz="5400" dirty="0">
                <a:latin typeface="Comic Sans MS" panose="030F0702030302020204" pitchFamily="66" charset="0"/>
              </a:rPr>
              <a:t> do?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What can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Danny’s puppet </a:t>
            </a:r>
            <a:r>
              <a:rPr lang="en-US" altLang="zh-TW" sz="5400" dirty="0">
                <a:latin typeface="Comic Sans MS" panose="030F0702030302020204" pitchFamily="66" charset="0"/>
              </a:rPr>
              <a:t>do?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What can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Irene’s puppet </a:t>
            </a:r>
            <a:r>
              <a:rPr lang="en-US" altLang="zh-TW" sz="5400" dirty="0">
                <a:latin typeface="Comic Sans MS" panose="030F0702030302020204" pitchFamily="66" charset="0"/>
              </a:rPr>
              <a:t>do?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What can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Owen’s horse </a:t>
            </a:r>
            <a:r>
              <a:rPr lang="en-US" altLang="zh-TW" sz="5400" dirty="0">
                <a:latin typeface="Comic Sans MS" panose="030F0702030302020204" pitchFamily="66" charset="0"/>
              </a:rPr>
              <a:t>do?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What happened in the end?</a:t>
            </a:r>
            <a:endParaRPr lang="zh-TW" altLang="en-US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81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7744" y="284054"/>
            <a:ext cx="115854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Danny can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draw</a:t>
            </a:r>
            <a:r>
              <a:rPr lang="en-US" altLang="zh-TW" sz="5400" dirty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Irene can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</a:t>
            </a:r>
            <a:r>
              <a:rPr lang="en-US" altLang="zh-TW" sz="5400" dirty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Dino can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</a:t>
            </a:r>
            <a:r>
              <a:rPr lang="en-US" altLang="zh-TW" sz="5400" dirty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Danny’s puppet can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walk</a:t>
            </a:r>
            <a:r>
              <a:rPr lang="en-US" altLang="zh-TW" sz="5400" dirty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Irene’s puppet can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dance</a:t>
            </a:r>
            <a:r>
              <a:rPr lang="en-US" altLang="zh-TW" sz="5400" dirty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Owen’s horse can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run</a:t>
            </a:r>
            <a:r>
              <a:rPr lang="en-US" altLang="zh-TW" sz="5400" dirty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altLang="zh-TW" sz="5400" dirty="0">
                <a:latin typeface="Comic Sans MS" panose="030F0702030302020204" pitchFamily="66" charset="0"/>
              </a:rPr>
              <a:t>They made a trouble.</a:t>
            </a:r>
            <a:endParaRPr lang="zh-TW" altLang="en-US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31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054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" y="2635455"/>
            <a:ext cx="2483358" cy="4222545"/>
          </a:xfrm>
          <a:prstGeom prst="rect">
            <a:avLst/>
          </a:prstGeom>
        </p:spPr>
      </p:pic>
      <p:sp>
        <p:nvSpPr>
          <p:cNvPr id="4" name="語音泡泡: 橢圓形 3"/>
          <p:cNvSpPr/>
          <p:nvPr/>
        </p:nvSpPr>
        <p:spPr>
          <a:xfrm>
            <a:off x="415290" y="265176"/>
            <a:ext cx="5111496" cy="1517904"/>
          </a:xfrm>
          <a:prstGeom prst="wedgeEllipseCallout">
            <a:avLst>
              <a:gd name="adj1" fmla="val -18329"/>
              <a:gd name="adj2" fmla="val 10346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atin typeface="Comic Sans MS" panose="030F0702030302020204" pitchFamily="66" charset="0"/>
              </a:rPr>
              <a:t>Wow! Danny, you can draw. </a:t>
            </a:r>
            <a:endParaRPr lang="zh-TW" alt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93" y="2903599"/>
            <a:ext cx="8482854" cy="3612611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7333488" y="196596"/>
            <a:ext cx="4343400" cy="1682496"/>
          </a:xfrm>
          <a:prstGeom prst="cloudCallout">
            <a:avLst>
              <a:gd name="adj1" fmla="val -39210"/>
              <a:gd name="adj2" fmla="val 130978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es, I can. 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24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0" y="2751391"/>
            <a:ext cx="7987640" cy="35305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" y="1322070"/>
            <a:ext cx="2943225" cy="4762500"/>
          </a:xfrm>
          <a:prstGeom prst="rect">
            <a:avLst/>
          </a:prstGeom>
        </p:spPr>
      </p:pic>
      <p:sp>
        <p:nvSpPr>
          <p:cNvPr id="4" name="語音泡泡: 橢圓形 3"/>
          <p:cNvSpPr/>
          <p:nvPr/>
        </p:nvSpPr>
        <p:spPr>
          <a:xfrm>
            <a:off x="1485138" y="146304"/>
            <a:ext cx="5111496" cy="1517904"/>
          </a:xfrm>
          <a:prstGeom prst="wedgeEllipseCallout">
            <a:avLst>
              <a:gd name="adj1" fmla="val -29241"/>
              <a:gd name="adj2" fmla="val 11491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atin typeface="Comic Sans MS" panose="030F0702030302020204" pitchFamily="66" charset="0"/>
              </a:rPr>
              <a:t>And you can write, Irene. </a:t>
            </a:r>
            <a:endParaRPr lang="zh-TW" alt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5" name="想法泡泡: 雲朵 4"/>
          <p:cNvSpPr/>
          <p:nvPr/>
        </p:nvSpPr>
        <p:spPr>
          <a:xfrm>
            <a:off x="7333488" y="196596"/>
            <a:ext cx="4858512" cy="1682496"/>
          </a:xfrm>
          <a:prstGeom prst="cloudCallout">
            <a:avLst>
              <a:gd name="adj1" fmla="val -29800"/>
              <a:gd name="adj2" fmla="val 96738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That’s right. 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689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84" y="3169327"/>
            <a:ext cx="1958766" cy="359989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1134">
            <a:off x="7509297" y="2837847"/>
            <a:ext cx="2159688" cy="13591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0" r="31857"/>
          <a:stretch/>
        </p:blipFill>
        <p:spPr>
          <a:xfrm>
            <a:off x="2772517" y="1642369"/>
            <a:ext cx="3352031" cy="512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想法泡泡: 雲朵 4"/>
          <p:cNvSpPr/>
          <p:nvPr/>
        </p:nvSpPr>
        <p:spPr>
          <a:xfrm>
            <a:off x="160331" y="259583"/>
            <a:ext cx="4858512" cy="1682496"/>
          </a:xfrm>
          <a:prstGeom prst="cloudCallout">
            <a:avLst>
              <a:gd name="adj1" fmla="val 29951"/>
              <a:gd name="adj2" fmla="val 70883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What can you </a:t>
            </a:r>
            <a:r>
              <a:rPr lang="en-US" altLang="zh-TW" sz="40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do,Dino</a:t>
            </a:r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? 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語音泡泡: 橢圓形 5"/>
          <p:cNvSpPr/>
          <p:nvPr/>
        </p:nvSpPr>
        <p:spPr>
          <a:xfrm>
            <a:off x="5326602" y="333555"/>
            <a:ext cx="6865398" cy="1517904"/>
          </a:xfrm>
          <a:prstGeom prst="wedgeEllipseCallout">
            <a:avLst>
              <a:gd name="adj1" fmla="val -18209"/>
              <a:gd name="adj2" fmla="val 13304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atin typeface="Comic Sans MS" panose="030F0702030302020204" pitchFamily="66" charset="0"/>
              </a:rPr>
              <a:t>I can read.</a:t>
            </a:r>
          </a:p>
          <a:p>
            <a:pPr algn="ctr"/>
            <a:r>
              <a:rPr lang="en-US" altLang="zh-TW" sz="4000" b="1" dirty="0">
                <a:latin typeface="Comic Sans MS" panose="030F0702030302020204" pitchFamily="66" charset="0"/>
              </a:rPr>
              <a:t>Once upon a time… </a:t>
            </a:r>
            <a:endParaRPr lang="zh-TW" altLang="en-US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30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0" y="944835"/>
            <a:ext cx="3988644" cy="591316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76" y="3364637"/>
            <a:ext cx="3971278" cy="2978458"/>
          </a:xfrm>
          <a:prstGeom prst="rect">
            <a:avLst/>
          </a:prstGeom>
        </p:spPr>
      </p:pic>
      <p:sp>
        <p:nvSpPr>
          <p:cNvPr id="4" name="想法泡泡: 雲朵 3"/>
          <p:cNvSpPr/>
          <p:nvPr/>
        </p:nvSpPr>
        <p:spPr>
          <a:xfrm>
            <a:off x="4862270" y="103587"/>
            <a:ext cx="4858512" cy="1682496"/>
          </a:xfrm>
          <a:prstGeom prst="cloudCallout">
            <a:avLst>
              <a:gd name="adj1" fmla="val 29951"/>
              <a:gd name="adj2" fmla="val 70883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Look my puppet. 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7" y="2423300"/>
            <a:ext cx="3536250" cy="4434700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139350" y="525632"/>
            <a:ext cx="4722920" cy="1517904"/>
          </a:xfrm>
          <a:prstGeom prst="wedgeEllipseCallout">
            <a:avLst>
              <a:gd name="adj1" fmla="val 20701"/>
              <a:gd name="adj2" fmla="val 8449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atin typeface="Comic Sans MS" panose="030F0702030302020204" pitchFamily="66" charset="0"/>
              </a:rPr>
              <a:t>He can walk.</a:t>
            </a:r>
          </a:p>
        </p:txBody>
      </p:sp>
    </p:spTree>
    <p:extLst>
      <p:ext uri="{BB962C8B-B14F-4D97-AF65-F5344CB8AC3E}">
        <p14:creationId xmlns:p14="http://schemas.microsoft.com/office/powerpoint/2010/main" val="3529029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" y="1171852"/>
            <a:ext cx="4381994" cy="550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31" y="3426780"/>
            <a:ext cx="3920971" cy="2940729"/>
          </a:xfrm>
          <a:prstGeom prst="rect">
            <a:avLst/>
          </a:prstGeom>
        </p:spPr>
      </p:pic>
      <p:sp>
        <p:nvSpPr>
          <p:cNvPr id="4" name="想法泡泡: 雲朵 3"/>
          <p:cNvSpPr/>
          <p:nvPr/>
        </p:nvSpPr>
        <p:spPr>
          <a:xfrm>
            <a:off x="4330478" y="330604"/>
            <a:ext cx="4858512" cy="1682496"/>
          </a:xfrm>
          <a:prstGeom prst="cloudCallout">
            <a:avLst>
              <a:gd name="adj1" fmla="val -67624"/>
              <a:gd name="adj2" fmla="val 74049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Look! She can dance. 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78" y="1885269"/>
            <a:ext cx="2357137" cy="4963853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9676659" y="199836"/>
            <a:ext cx="2219255" cy="1517904"/>
          </a:xfrm>
          <a:prstGeom prst="wedgeEllipseCallout">
            <a:avLst>
              <a:gd name="adj1" fmla="val 4700"/>
              <a:gd name="adj2" fmla="val 8800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atin typeface="Comic Sans MS" panose="030F0702030302020204" pitchFamily="66" charset="0"/>
              </a:rPr>
              <a:t>Cool!</a:t>
            </a:r>
          </a:p>
        </p:txBody>
      </p:sp>
    </p:spTree>
    <p:extLst>
      <p:ext uri="{BB962C8B-B14F-4D97-AF65-F5344CB8AC3E}">
        <p14:creationId xmlns:p14="http://schemas.microsoft.com/office/powerpoint/2010/main" val="540808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793"/>
            <a:ext cx="6882044" cy="586120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3" y="2371526"/>
            <a:ext cx="3417903" cy="3978439"/>
          </a:xfrm>
          <a:prstGeom prst="rect">
            <a:avLst/>
          </a:prstGeom>
        </p:spPr>
      </p:pic>
      <p:sp>
        <p:nvSpPr>
          <p:cNvPr id="4" name="想法泡泡: 雲朵 3"/>
          <p:cNvSpPr/>
          <p:nvPr/>
        </p:nvSpPr>
        <p:spPr>
          <a:xfrm>
            <a:off x="1261161" y="88776"/>
            <a:ext cx="4858512" cy="1682496"/>
          </a:xfrm>
          <a:prstGeom prst="cloudCallout">
            <a:avLst>
              <a:gd name="adj1" fmla="val 9668"/>
              <a:gd name="adj2" fmla="val 119954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Look at my horse. 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語音泡泡: 橢圓形 4"/>
          <p:cNvSpPr/>
          <p:nvPr/>
        </p:nvSpPr>
        <p:spPr>
          <a:xfrm>
            <a:off x="6620050" y="413996"/>
            <a:ext cx="5693278" cy="1517904"/>
          </a:xfrm>
          <a:prstGeom prst="wedgeEllipseCallout">
            <a:avLst>
              <a:gd name="adj1" fmla="val 6791"/>
              <a:gd name="adj2" fmla="val 9385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atin typeface="Comic Sans MS" panose="030F0702030302020204" pitchFamily="66" charset="0"/>
              </a:rPr>
              <a:t>What can it do?</a:t>
            </a:r>
          </a:p>
        </p:txBody>
      </p:sp>
      <p:sp>
        <p:nvSpPr>
          <p:cNvPr id="6" name="語音泡泡: 矩形 5"/>
          <p:cNvSpPr/>
          <p:nvPr/>
        </p:nvSpPr>
        <p:spPr>
          <a:xfrm>
            <a:off x="5785549" y="5450890"/>
            <a:ext cx="2950078" cy="1269507"/>
          </a:xfrm>
          <a:prstGeom prst="wedgeRectCallout">
            <a:avLst>
              <a:gd name="adj1" fmla="val -88324"/>
              <a:gd name="adj2" fmla="val -18924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 can run.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43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76" y="2334827"/>
            <a:ext cx="3913382" cy="45231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0359"/>
            <a:ext cx="7576916" cy="3621766"/>
          </a:xfrm>
          <a:prstGeom prst="rect">
            <a:avLst/>
          </a:prstGeom>
        </p:spPr>
      </p:pic>
      <p:sp>
        <p:nvSpPr>
          <p:cNvPr id="4" name="語音泡泡: 橢圓形 3"/>
          <p:cNvSpPr/>
          <p:nvPr/>
        </p:nvSpPr>
        <p:spPr>
          <a:xfrm>
            <a:off x="7055055" y="348078"/>
            <a:ext cx="4722920" cy="1517904"/>
          </a:xfrm>
          <a:prstGeom prst="wedgeEllipseCallout">
            <a:avLst>
              <a:gd name="adj1" fmla="val -17269"/>
              <a:gd name="adj2" fmla="val 9911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atin typeface="Comic Sans MS" panose="030F0702030302020204" pitchFamily="66" charset="0"/>
              </a:rPr>
              <a:t>Watch out!</a:t>
            </a:r>
          </a:p>
        </p:txBody>
      </p:sp>
      <p:sp>
        <p:nvSpPr>
          <p:cNvPr id="5" name="想法泡泡: 雲朵 4"/>
          <p:cNvSpPr/>
          <p:nvPr/>
        </p:nvSpPr>
        <p:spPr>
          <a:xfrm>
            <a:off x="1864843" y="446014"/>
            <a:ext cx="4858512" cy="1682496"/>
          </a:xfrm>
          <a:prstGeom prst="cloudCallout">
            <a:avLst>
              <a:gd name="adj1" fmla="val -72739"/>
              <a:gd name="adj2" fmla="val -5417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Oh, no!!!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77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60741" y="4650065"/>
            <a:ext cx="7634288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dr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aw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4" b="22464"/>
          <a:stretch>
            <a:fillRect/>
          </a:stretch>
        </p:blipFill>
        <p:spPr/>
      </p:pic>
      <p:pic>
        <p:nvPicPr>
          <p:cNvPr id="2" name="dr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3110" y="408559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19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05028" y="100584"/>
            <a:ext cx="11237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0" dirty="0"/>
              <a:t>Play</a:t>
            </a:r>
            <a:r>
              <a:rPr lang="zh-TW" altLang="en-US" sz="10000" dirty="0"/>
              <a:t>戲劇</a:t>
            </a:r>
            <a:r>
              <a:rPr lang="en-US" altLang="zh-TW" sz="10000" dirty="0"/>
              <a:t>/</a:t>
            </a:r>
            <a:r>
              <a:rPr lang="zh-TW" altLang="en-US" sz="10000" dirty="0"/>
              <a:t>表演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8" y="1731800"/>
            <a:ext cx="6897624" cy="51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11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74" y="0"/>
            <a:ext cx="9134094" cy="685057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4" y="-7429"/>
            <a:ext cx="9144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1"/>
            <a:ext cx="9134095" cy="68505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70" y="-14858"/>
            <a:ext cx="5143500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88" y="-1"/>
            <a:ext cx="9137905" cy="68534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7" y="0"/>
            <a:ext cx="9124189" cy="684314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96" y="-14859"/>
            <a:ext cx="9208771" cy="690657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6" y="-1"/>
            <a:ext cx="9150100" cy="686257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86" y="-1"/>
            <a:ext cx="9147814" cy="686086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84" y="0"/>
            <a:ext cx="9124189" cy="684314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-1"/>
            <a:ext cx="9197334" cy="689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83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48" y="1547134"/>
            <a:ext cx="8497386" cy="531086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05028" y="100584"/>
            <a:ext cx="11237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Snow White</a:t>
            </a:r>
            <a:r>
              <a:rPr lang="zh-TW" altLang="en-US" sz="8800" dirty="0"/>
              <a:t>白雪公主</a:t>
            </a:r>
          </a:p>
        </p:txBody>
      </p:sp>
    </p:spTree>
    <p:extLst>
      <p:ext uri="{BB962C8B-B14F-4D97-AF65-F5344CB8AC3E}">
        <p14:creationId xmlns:p14="http://schemas.microsoft.com/office/powerpoint/2010/main" val="1410862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04444" y="0"/>
            <a:ext cx="11237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0" dirty="0"/>
              <a:t>puppet</a:t>
            </a:r>
            <a:r>
              <a:rPr lang="zh-TW" altLang="en-US" sz="10000" dirty="0"/>
              <a:t>木偶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" y="1883664"/>
            <a:ext cx="6632448" cy="49743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10" y="3286125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61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12042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/>
              <a:t>Once upon a time…</a:t>
            </a:r>
            <a:r>
              <a:rPr lang="zh-TW" altLang="en-US" sz="6600" dirty="0"/>
              <a:t>很久很久以前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6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27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359"/>
            <a:ext cx="3591641" cy="35916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19" y="2953512"/>
            <a:ext cx="5245681" cy="360908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41" y="4163844"/>
            <a:ext cx="3232988" cy="269415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5028" y="100584"/>
            <a:ext cx="11237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watch out</a:t>
            </a:r>
            <a:r>
              <a:rPr lang="zh-TW" altLang="en-US" sz="8800" dirty="0"/>
              <a:t> 小心</a:t>
            </a:r>
            <a:r>
              <a:rPr lang="en-US" altLang="zh-TW" sz="8800" dirty="0"/>
              <a:t>/</a:t>
            </a:r>
            <a:r>
              <a:rPr lang="zh-TW" altLang="en-US" sz="8800" dirty="0"/>
              <a:t>留意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5" y="1547134"/>
            <a:ext cx="2046731" cy="23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96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" y="2635455"/>
            <a:ext cx="2483358" cy="4222545"/>
          </a:xfrm>
          <a:prstGeom prst="rect">
            <a:avLst/>
          </a:prstGeom>
        </p:spPr>
      </p:pic>
      <p:sp>
        <p:nvSpPr>
          <p:cNvPr id="4" name="語音泡泡: 橢圓形 3"/>
          <p:cNvSpPr/>
          <p:nvPr/>
        </p:nvSpPr>
        <p:spPr>
          <a:xfrm>
            <a:off x="415290" y="265176"/>
            <a:ext cx="5111496" cy="1517904"/>
          </a:xfrm>
          <a:prstGeom prst="wedgeEllipseCallout">
            <a:avLst>
              <a:gd name="adj1" fmla="val -18329"/>
              <a:gd name="adj2" fmla="val 10346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Wow! Danny, you can draw.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93" y="2903599"/>
            <a:ext cx="8482854" cy="3612611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7333488" y="196596"/>
            <a:ext cx="4343400" cy="1682496"/>
          </a:xfrm>
          <a:prstGeom prst="cloudCallout">
            <a:avLst>
              <a:gd name="adj1" fmla="val -39210"/>
              <a:gd name="adj2" fmla="val 130978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Yes, I can.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34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0" y="2751391"/>
            <a:ext cx="7987640" cy="35305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" y="1322070"/>
            <a:ext cx="2943225" cy="4762500"/>
          </a:xfrm>
          <a:prstGeom prst="rect">
            <a:avLst/>
          </a:prstGeom>
        </p:spPr>
      </p:pic>
      <p:sp>
        <p:nvSpPr>
          <p:cNvPr id="4" name="語音泡泡: 橢圓形 3"/>
          <p:cNvSpPr/>
          <p:nvPr/>
        </p:nvSpPr>
        <p:spPr>
          <a:xfrm>
            <a:off x="1485138" y="146304"/>
            <a:ext cx="5111496" cy="1517904"/>
          </a:xfrm>
          <a:prstGeom prst="wedgeEllipseCallout">
            <a:avLst>
              <a:gd name="adj1" fmla="val -29241"/>
              <a:gd name="adj2" fmla="val 11491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And you can write, Irene.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想法泡泡: 雲朵 4"/>
          <p:cNvSpPr/>
          <p:nvPr/>
        </p:nvSpPr>
        <p:spPr>
          <a:xfrm>
            <a:off x="7333488" y="196596"/>
            <a:ext cx="4858512" cy="1682496"/>
          </a:xfrm>
          <a:prstGeom prst="cloudCallout">
            <a:avLst>
              <a:gd name="adj1" fmla="val -29800"/>
              <a:gd name="adj2" fmla="val 96738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That’s right.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515759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84" y="3169327"/>
            <a:ext cx="1958766" cy="359989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1134">
            <a:off x="7509297" y="2837847"/>
            <a:ext cx="2159688" cy="13591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0" r="31857"/>
          <a:stretch/>
        </p:blipFill>
        <p:spPr>
          <a:xfrm>
            <a:off x="2772517" y="1642369"/>
            <a:ext cx="3352031" cy="512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想法泡泡: 雲朵 4"/>
          <p:cNvSpPr/>
          <p:nvPr/>
        </p:nvSpPr>
        <p:spPr>
          <a:xfrm>
            <a:off x="160331" y="259583"/>
            <a:ext cx="4858512" cy="1682496"/>
          </a:xfrm>
          <a:prstGeom prst="cloudCallout">
            <a:avLst>
              <a:gd name="adj1" fmla="val 29951"/>
              <a:gd name="adj2" fmla="val 70883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What can you </a:t>
            </a:r>
            <a:r>
              <a:rPr kumimoji="0" lang="en-US" altLang="zh-TW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do,Dino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?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語音泡泡: 橢圓形 5"/>
          <p:cNvSpPr/>
          <p:nvPr/>
        </p:nvSpPr>
        <p:spPr>
          <a:xfrm>
            <a:off x="5326602" y="333555"/>
            <a:ext cx="6865398" cy="1517904"/>
          </a:xfrm>
          <a:prstGeom prst="wedgeEllipseCallout">
            <a:avLst>
              <a:gd name="adj1" fmla="val -18209"/>
              <a:gd name="adj2" fmla="val 13304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 can read.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Once upon a time…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719224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0" y="944835"/>
            <a:ext cx="3988644" cy="591316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76" y="3364637"/>
            <a:ext cx="3971278" cy="2978458"/>
          </a:xfrm>
          <a:prstGeom prst="rect">
            <a:avLst/>
          </a:prstGeom>
        </p:spPr>
      </p:pic>
      <p:sp>
        <p:nvSpPr>
          <p:cNvPr id="4" name="想法泡泡: 雲朵 3"/>
          <p:cNvSpPr/>
          <p:nvPr/>
        </p:nvSpPr>
        <p:spPr>
          <a:xfrm>
            <a:off x="4862270" y="103587"/>
            <a:ext cx="4858512" cy="1682496"/>
          </a:xfrm>
          <a:prstGeom prst="cloudCallout">
            <a:avLst>
              <a:gd name="adj1" fmla="val 29951"/>
              <a:gd name="adj2" fmla="val 70883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Look my puppet.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7" y="2423300"/>
            <a:ext cx="3536250" cy="4434700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139350" y="525632"/>
            <a:ext cx="4722920" cy="1517904"/>
          </a:xfrm>
          <a:prstGeom prst="wedgeEllipseCallout">
            <a:avLst>
              <a:gd name="adj1" fmla="val 20701"/>
              <a:gd name="adj2" fmla="val 8449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He can walk.</a:t>
            </a:r>
          </a:p>
        </p:txBody>
      </p:sp>
    </p:spTree>
    <p:extLst>
      <p:ext uri="{BB962C8B-B14F-4D97-AF65-F5344CB8AC3E}">
        <p14:creationId xmlns:p14="http://schemas.microsoft.com/office/powerpoint/2010/main" val="241591241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717925" y="4663890"/>
            <a:ext cx="76358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5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US" altLang="zh-TW" sz="15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</a:t>
            </a:r>
            <a:r>
              <a:rPr lang="en-US" altLang="zh-TW" sz="15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3352"/>
          <a:stretch>
            <a:fillRect/>
          </a:stretch>
        </p:blipFill>
        <p:spPr>
          <a:xfrm>
            <a:off x="0" y="0"/>
            <a:ext cx="12191985" cy="4915076"/>
          </a:xfrm>
        </p:spPr>
      </p:pic>
      <p:pic>
        <p:nvPicPr>
          <p:cNvPr id="2" name="re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903" y="1428311"/>
            <a:ext cx="2172929" cy="21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5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" y="1171852"/>
            <a:ext cx="4381994" cy="550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31" y="3426780"/>
            <a:ext cx="3920971" cy="2940729"/>
          </a:xfrm>
          <a:prstGeom prst="rect">
            <a:avLst/>
          </a:prstGeom>
        </p:spPr>
      </p:pic>
      <p:sp>
        <p:nvSpPr>
          <p:cNvPr id="4" name="想法泡泡: 雲朵 3"/>
          <p:cNvSpPr/>
          <p:nvPr/>
        </p:nvSpPr>
        <p:spPr>
          <a:xfrm>
            <a:off x="3613744" y="117540"/>
            <a:ext cx="4858512" cy="1682496"/>
          </a:xfrm>
          <a:prstGeom prst="cloudCallout">
            <a:avLst>
              <a:gd name="adj1" fmla="val -52823"/>
              <a:gd name="adj2" fmla="val 77215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Look! She can dance.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78" y="1885269"/>
            <a:ext cx="2357137" cy="4963853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9676659" y="199836"/>
            <a:ext cx="2219255" cy="1517904"/>
          </a:xfrm>
          <a:prstGeom prst="wedgeEllipseCallout">
            <a:avLst>
              <a:gd name="adj1" fmla="val 4700"/>
              <a:gd name="adj2" fmla="val 8800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Cool!</a:t>
            </a:r>
          </a:p>
        </p:txBody>
      </p:sp>
    </p:spTree>
    <p:extLst>
      <p:ext uri="{BB962C8B-B14F-4D97-AF65-F5344CB8AC3E}">
        <p14:creationId xmlns:p14="http://schemas.microsoft.com/office/powerpoint/2010/main" val="3807507560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793"/>
            <a:ext cx="6882044" cy="586120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3" y="2371526"/>
            <a:ext cx="3417903" cy="3978439"/>
          </a:xfrm>
          <a:prstGeom prst="rect">
            <a:avLst/>
          </a:prstGeom>
        </p:spPr>
      </p:pic>
      <p:sp>
        <p:nvSpPr>
          <p:cNvPr id="4" name="想法泡泡: 雲朵 3"/>
          <p:cNvSpPr/>
          <p:nvPr/>
        </p:nvSpPr>
        <p:spPr>
          <a:xfrm>
            <a:off x="1261161" y="88776"/>
            <a:ext cx="4858512" cy="1682496"/>
          </a:xfrm>
          <a:prstGeom prst="cloudCallout">
            <a:avLst>
              <a:gd name="adj1" fmla="val 9668"/>
              <a:gd name="adj2" fmla="val 119954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Look at my horse.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語音泡泡: 橢圓形 4"/>
          <p:cNvSpPr/>
          <p:nvPr/>
        </p:nvSpPr>
        <p:spPr>
          <a:xfrm>
            <a:off x="6620050" y="413996"/>
            <a:ext cx="5693278" cy="1517904"/>
          </a:xfrm>
          <a:prstGeom prst="wedgeEllipseCallout">
            <a:avLst>
              <a:gd name="adj1" fmla="val 6791"/>
              <a:gd name="adj2" fmla="val 9385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What can it do?</a:t>
            </a:r>
          </a:p>
        </p:txBody>
      </p:sp>
      <p:sp>
        <p:nvSpPr>
          <p:cNvPr id="6" name="語音泡泡: 矩形 5"/>
          <p:cNvSpPr/>
          <p:nvPr/>
        </p:nvSpPr>
        <p:spPr>
          <a:xfrm>
            <a:off x="5785549" y="5450890"/>
            <a:ext cx="2950078" cy="1269507"/>
          </a:xfrm>
          <a:prstGeom prst="wedgeRectCallout">
            <a:avLst>
              <a:gd name="adj1" fmla="val -88324"/>
              <a:gd name="adj2" fmla="val -18924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It can run.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23144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76" y="2334827"/>
            <a:ext cx="3913382" cy="45231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0359"/>
            <a:ext cx="7576916" cy="3621766"/>
          </a:xfrm>
          <a:prstGeom prst="rect">
            <a:avLst/>
          </a:prstGeom>
        </p:spPr>
      </p:pic>
      <p:sp>
        <p:nvSpPr>
          <p:cNvPr id="4" name="語音泡泡: 橢圓形 3"/>
          <p:cNvSpPr/>
          <p:nvPr/>
        </p:nvSpPr>
        <p:spPr>
          <a:xfrm>
            <a:off x="7055055" y="348078"/>
            <a:ext cx="4722920" cy="1517904"/>
          </a:xfrm>
          <a:prstGeom prst="wedgeEllipseCallout">
            <a:avLst>
              <a:gd name="adj1" fmla="val -17269"/>
              <a:gd name="adj2" fmla="val 9911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Watch out!</a:t>
            </a:r>
          </a:p>
        </p:txBody>
      </p:sp>
      <p:sp>
        <p:nvSpPr>
          <p:cNvPr id="5" name="想法泡泡: 雲朵 4"/>
          <p:cNvSpPr/>
          <p:nvPr/>
        </p:nvSpPr>
        <p:spPr>
          <a:xfrm>
            <a:off x="1864843" y="446014"/>
            <a:ext cx="4858512" cy="1682496"/>
          </a:xfrm>
          <a:prstGeom prst="cloudCallout">
            <a:avLst>
              <a:gd name="adj1" fmla="val -72739"/>
              <a:gd name="adj2" fmla="val -5417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Oh, no!!!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037704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144">
            <a:off x="4593439" y="2228088"/>
            <a:ext cx="8350079" cy="58392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32104" y="371353"/>
            <a:ext cx="105600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latin typeface="Comic Sans MS" panose="030F0702030302020204" pitchFamily="66" charset="0"/>
              </a:rPr>
              <a:t>1 → Echo (last words for 3 times)</a:t>
            </a:r>
          </a:p>
          <a:p>
            <a:r>
              <a:rPr lang="en-US" altLang="zh-TW" sz="4800" b="1" dirty="0">
                <a:latin typeface="Comic Sans MS" panose="030F0702030302020204" pitchFamily="66" charset="0"/>
              </a:rPr>
              <a:t>2 → Group 2/4 read  </a:t>
            </a:r>
          </a:p>
          <a:p>
            <a:r>
              <a:rPr lang="en-US" altLang="zh-TW" sz="4800" b="1" dirty="0">
                <a:latin typeface="Comic Sans MS" panose="030F0702030302020204" pitchFamily="66" charset="0"/>
              </a:rPr>
              <a:t>3 → Group 1/3/5 read</a:t>
            </a:r>
          </a:p>
          <a:p>
            <a:r>
              <a:rPr lang="en-US" altLang="zh-TW" sz="4800" b="1" dirty="0">
                <a:latin typeface="Comic Sans MS" panose="030F0702030302020204" pitchFamily="66" charset="0"/>
              </a:rPr>
              <a:t>4 → Mandy reads (Find mistake)</a:t>
            </a:r>
          </a:p>
          <a:p>
            <a:r>
              <a:rPr lang="en-US" altLang="zh-TW" sz="4800" b="1" dirty="0">
                <a:latin typeface="Comic Sans MS" panose="030F0702030302020204" pitchFamily="66" charset="0"/>
              </a:rPr>
              <a:t>5 → Free</a:t>
            </a:r>
          </a:p>
          <a:p>
            <a:r>
              <a:rPr lang="en-US" altLang="zh-TW" sz="4800" b="1" dirty="0">
                <a:latin typeface="Comic Sans MS" panose="030F0702030302020204" pitchFamily="66" charset="0"/>
              </a:rPr>
              <a:t>6 →  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4" y="4039338"/>
            <a:ext cx="2400421" cy="16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7393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47" y="1610932"/>
            <a:ext cx="7173389" cy="524706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45202" y="41272"/>
            <a:ext cx="11026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Let’s sing “I can…”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8151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2335" y="1602133"/>
            <a:ext cx="112825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can fly</a:t>
            </a:r>
            <a:r>
              <a:rPr lang="en-US" altLang="zh-TW" sz="7200" dirty="0">
                <a:latin typeface="Comic Sans MS" panose="030F0702030302020204" pitchFamily="66" charset="0"/>
              </a:rPr>
              <a:t>, </a:t>
            </a:r>
          </a:p>
          <a:p>
            <a:r>
              <a:rPr lang="en-US" altLang="zh-TW" sz="7200" dirty="0">
                <a:latin typeface="Comic Sans MS" panose="030F0702030302020204" pitchFamily="66" charset="0"/>
              </a:rPr>
              <a:t>I'm proud that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can fly</a:t>
            </a:r>
          </a:p>
          <a:p>
            <a:r>
              <a:rPr lang="en-US" altLang="zh-TW" sz="7200" dirty="0">
                <a:latin typeface="Comic Sans MS" panose="030F0702030302020204" pitchFamily="66" charset="0"/>
              </a:rPr>
              <a:t>To give the best of mine</a:t>
            </a:r>
          </a:p>
          <a:p>
            <a:r>
              <a:rPr lang="en-US" altLang="zh-TW" sz="7200" dirty="0">
                <a:latin typeface="Comic Sans MS" panose="030F0702030302020204" pitchFamily="66" charset="0"/>
              </a:rPr>
              <a:t>The heaven in the sky</a:t>
            </a:r>
          </a:p>
        </p:txBody>
      </p:sp>
      <p:sp>
        <p:nvSpPr>
          <p:cNvPr id="3" name="書卷 (水平) 2"/>
          <p:cNvSpPr/>
          <p:nvPr/>
        </p:nvSpPr>
        <p:spPr>
          <a:xfrm>
            <a:off x="3819832" y="206477"/>
            <a:ext cx="4645742" cy="1489588"/>
          </a:xfrm>
          <a:prstGeom prst="horizontalScroll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latin typeface="Berlin Sans FB Demi" panose="020E0802020502020306" pitchFamily="34" charset="0"/>
              </a:rPr>
              <a:t>I</a:t>
            </a:r>
            <a:r>
              <a:rPr lang="zh-TW" altLang="en-US" sz="6600" b="1" dirty="0">
                <a:latin typeface="Berlin Sans FB Demi" panose="020E0802020502020306" pitchFamily="34" charset="0"/>
              </a:rPr>
              <a:t> </a:t>
            </a:r>
            <a:r>
              <a:rPr lang="en-US" altLang="zh-TW" sz="6600" b="1" dirty="0">
                <a:latin typeface="Berlin Sans FB Demi" panose="020E0802020502020306" pitchFamily="34" charset="0"/>
              </a:rPr>
              <a:t>Can</a:t>
            </a:r>
            <a:endParaRPr lang="zh-TW" altLang="en-US" sz="6600" b="1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87715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9"/>
          <a:stretch/>
        </p:blipFill>
        <p:spPr>
          <a:xfrm>
            <a:off x="2040194" y="1500649"/>
            <a:ext cx="7634748" cy="535735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74723" y="177210"/>
            <a:ext cx="9055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Pumpkin Cartoon</a:t>
            </a:r>
            <a:endParaRPr lang="zh-TW" alt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3194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25850" y="4570167"/>
            <a:ext cx="7635875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wr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i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t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e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/>
      </p:pic>
      <p:pic>
        <p:nvPicPr>
          <p:cNvPr id="2" name="w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1162" y="187333"/>
            <a:ext cx="2202426" cy="220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6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634728" y="4703332"/>
            <a:ext cx="7635875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w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al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k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181456"/>
            <a:ext cx="4641088" cy="46410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56" y="43429"/>
            <a:ext cx="5520023" cy="47226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35" y="-69750"/>
            <a:ext cx="5143500" cy="5143500"/>
          </a:xfrm>
          <a:prstGeom prst="rect">
            <a:avLst/>
          </a:prstGeom>
        </p:spPr>
      </p:pic>
      <p:pic>
        <p:nvPicPr>
          <p:cNvPr id="2" name="w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181" y="4088189"/>
            <a:ext cx="2199544" cy="21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50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556125" y="4583991"/>
            <a:ext cx="76358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r</a:t>
            </a: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un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878"/>
          <a:stretch>
            <a:fillRect/>
          </a:stretch>
        </p:blipFill>
        <p:spPr/>
      </p:pic>
      <p:pic>
        <p:nvPicPr>
          <p:cNvPr id="2" name="r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4062" y="444245"/>
            <a:ext cx="2276168" cy="22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64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78910"/>
            <a:ext cx="10274423" cy="1233424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can Harry Potter do?</a:t>
            </a:r>
            <a:endParaRPr lang="zh-TW" altLang="en-US" sz="54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01" y="1508834"/>
            <a:ext cx="9623060" cy="5367529"/>
          </a:xfrm>
        </p:spPr>
      </p:pic>
      <p:sp>
        <p:nvSpPr>
          <p:cNvPr id="5" name="文字方塊 4"/>
          <p:cNvSpPr txBox="1"/>
          <p:nvPr/>
        </p:nvSpPr>
        <p:spPr>
          <a:xfrm>
            <a:off x="2830154" y="5288340"/>
            <a:ext cx="9494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 can write.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8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485788-A8A7-4A59-A508-5F918119F4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有趣的秋季簡報 (寬螢幕)</Template>
  <TotalTime>0</TotalTime>
  <Words>692</Words>
  <Application>Microsoft Office PowerPoint</Application>
  <PresentationFormat>寬螢幕</PresentationFormat>
  <Paragraphs>145</Paragraphs>
  <Slides>56</Slides>
  <Notes>0</Notes>
  <HiddenSlides>0</HiddenSlides>
  <MMClips>6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56</vt:i4>
      </vt:variant>
    </vt:vector>
  </HeadingPairs>
  <TitlesOfParts>
    <vt:vector size="68" baseType="lpstr">
      <vt:lpstr>LD Note Pad</vt:lpstr>
      <vt:lpstr>微軟正黑體</vt:lpstr>
      <vt:lpstr>新細明體</vt:lpstr>
      <vt:lpstr>Arial</vt:lpstr>
      <vt:lpstr>Berlin Sans FB Demi</vt:lpstr>
      <vt:lpstr>Calibri</vt:lpstr>
      <vt:lpstr>Calibri Light</vt:lpstr>
      <vt:lpstr>Cambria</vt:lpstr>
      <vt:lpstr>Comic Sans MS</vt:lpstr>
      <vt:lpstr>Back to School 16x9</vt:lpstr>
      <vt:lpstr>回顧</vt:lpstr>
      <vt:lpstr>1_回顧</vt:lpstr>
      <vt:lpstr>PowerPoint 簡報</vt:lpstr>
      <vt:lpstr>PowerPoint 簡報</vt:lpstr>
      <vt:lpstr>fly</vt:lpstr>
      <vt:lpstr>jump</vt:lpstr>
      <vt:lpstr>swim</vt:lpstr>
      <vt:lpstr>sing</vt:lpstr>
      <vt:lpstr>PowerPoint 簡報</vt:lpstr>
      <vt:lpstr>swim</vt:lpstr>
      <vt:lpstr>What can Harry Potter do?</vt:lpstr>
      <vt:lpstr>What can you do?</vt:lpstr>
      <vt:lpstr>What can she do?</vt:lpstr>
      <vt:lpstr>What can he do?</vt:lpstr>
      <vt:lpstr>What can it do?</vt:lpstr>
      <vt:lpstr>What can they do?</vt:lpstr>
      <vt:lpstr>From Head to Toe                                                          By Eric Carle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2016-10-12T13:17:01Z</dcterms:created>
  <dcterms:modified xsi:type="dcterms:W3CDTF">2016-10-17T04:52:44Z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TC028952699991</vt:lpwstr>
  </property>
</Properties>
</file>